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6" r:id="rId13"/>
    <p:sldId id="277" r:id="rId14"/>
    <p:sldId id="278" r:id="rId15"/>
    <p:sldId id="279" r:id="rId16"/>
    <p:sldId id="269" r:id="rId17"/>
    <p:sldId id="280" r:id="rId18"/>
    <p:sldId id="272" r:id="rId19"/>
    <p:sldId id="273" r:id="rId20"/>
    <p:sldId id="275" r:id="rId21"/>
  </p:sldIdLst>
  <p:sldSz cx="18288000" cy="10287000"/>
  <p:notesSz cx="6858000" cy="9144000"/>
  <p:embeddedFontLst>
    <p:embeddedFont>
      <p:font typeface="Montserrat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ns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</p:embeddedFont>
    <p:embeddedFont>
      <p:font typeface="Poppi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495" y="3469353"/>
            <a:ext cx="16123009" cy="281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1000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</a:t>
            </a:r>
          </a:p>
          <a:p>
            <a:pPr algn="ctr">
              <a:lnSpc>
                <a:spcPts val="11003"/>
              </a:lnSpc>
            </a:pPr>
            <a:r>
              <a:rPr lang="en-US" sz="1000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MARKETING CAMPAIGN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29463" y="8593190"/>
            <a:ext cx="293547" cy="29354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12738" y="3062301"/>
            <a:ext cx="1137437" cy="113743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50174" y="4027160"/>
            <a:ext cx="349058" cy="3490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425708" y="3374103"/>
            <a:ext cx="345156" cy="3451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744194" y="3269541"/>
            <a:ext cx="155786" cy="15578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5042951" y="8371340"/>
            <a:ext cx="10807223" cy="823642"/>
            <a:chOff x="0" y="-115195"/>
            <a:chExt cx="14409631" cy="1098189"/>
          </a:xfrm>
        </p:grpSpPr>
        <p:sp>
          <p:nvSpPr>
            <p:cNvPr id="25" name="AutoShape 25"/>
            <p:cNvSpPr/>
            <p:nvPr/>
          </p:nvSpPr>
          <p:spPr>
            <a:xfrm>
              <a:off x="5090905" y="491497"/>
              <a:ext cx="9318726" cy="0"/>
            </a:xfrm>
            <a:prstGeom prst="line">
              <a:avLst/>
            </a:prstGeom>
            <a:ln w="88900" cap="flat">
              <a:gradFill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-115195"/>
              <a:ext cx="7823965" cy="1098189"/>
              <a:chOff x="0" y="-47625"/>
              <a:chExt cx="3234667" cy="45402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23466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94986" h="406400">
                    <a:moveTo>
                      <a:pt x="1991786" y="0"/>
                    </a:moveTo>
                    <a:cubicBezTo>
                      <a:pt x="2104010" y="0"/>
                      <a:pt x="2194986" y="90976"/>
                      <a:pt x="2194986" y="203200"/>
                    </a:cubicBezTo>
                    <a:cubicBezTo>
                      <a:pt x="2194986" y="315424"/>
                      <a:pt x="2104010" y="406400"/>
                      <a:pt x="199178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2194986" cy="454025"/>
              </a:xfrm>
              <a:prstGeom prst="rect">
                <a:avLst/>
              </a:prstGeom>
            </p:spPr>
            <p:txBody>
              <a:bodyPr lIns="31690" tIns="31690" rIns="31690" bIns="31690" rtlCol="0" anchor="ctr"/>
              <a:lstStyle/>
              <a:p>
                <a:pPr marL="0" lvl="0" indent="0" algn="ctr">
                  <a:lnSpc>
                    <a:spcPts val="32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 rot="10800000">
              <a:off x="436620" y="201952"/>
              <a:ext cx="7488946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36"/>
                </a:lnSpc>
              </a:pPr>
              <a:r>
                <a:rPr lang="en-US" sz="2454" b="1" dirty="0" smtClean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NAVID MOHIYUDDIN SHAIKH</a:t>
              </a:r>
              <a:endParaRPr lang="en-US" sz="2454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362118" y="2779863"/>
            <a:ext cx="5563764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 spc="1389" smtClean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OPTIMIZING--</a:t>
            </a:r>
            <a:endParaRPr lang="en-US" sz="2454" b="1" spc="1389" dirty="0">
              <a:solidFill>
                <a:srgbClr val="4EA46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07940" y="6330705"/>
            <a:ext cx="15272119" cy="12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4"/>
              </a:lnSpc>
            </a:pPr>
            <a:r>
              <a:rPr lang="en-US" sz="5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CONVERSION PREDICTION </a:t>
            </a:r>
          </a:p>
          <a:p>
            <a:pPr algn="ctr">
              <a:lnSpc>
                <a:spcPts val="4404"/>
              </a:lnSpc>
            </a:pPr>
            <a:r>
              <a:rPr lang="en-US" sz="4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USING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09740" y="1028700"/>
            <a:ext cx="82920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5000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MATRIX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6019"/>
              </a:lnSpc>
            </a:pP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98166" y="8330035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4144" y="494944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2345052"/>
            <a:ext cx="8369860" cy="5553933"/>
          </a:xfrm>
          <a:custGeom>
            <a:avLst/>
            <a:gdLst/>
            <a:ahLst/>
            <a:cxnLst/>
            <a:rect l="l" t="t" r="r" b="b"/>
            <a:pathLst>
              <a:path w="8369860" h="5553933">
                <a:moveTo>
                  <a:pt x="0" y="0"/>
                </a:moveTo>
                <a:lnTo>
                  <a:pt x="8369860" y="0"/>
                </a:lnTo>
                <a:lnTo>
                  <a:pt x="8369860" y="5553933"/>
                </a:lnTo>
                <a:lnTo>
                  <a:pt x="0" y="5553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" t="-15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717005" y="1883137"/>
            <a:ext cx="7542295" cy="6558517"/>
          </a:xfrm>
          <a:custGeom>
            <a:avLst/>
            <a:gdLst/>
            <a:ahLst/>
            <a:cxnLst/>
            <a:rect l="l" t="t" r="r" b="b"/>
            <a:pathLst>
              <a:path w="7542295" h="6558517">
                <a:moveTo>
                  <a:pt x="0" y="0"/>
                </a:moveTo>
                <a:lnTo>
                  <a:pt x="7542295" y="0"/>
                </a:lnTo>
                <a:lnTo>
                  <a:pt x="7542295" y="6558517"/>
                </a:lnTo>
                <a:lnTo>
                  <a:pt x="0" y="6558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277465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 EVALUATION 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33" y="2215872"/>
            <a:ext cx="16249650" cy="538162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719295" y="7655245"/>
            <a:ext cx="15631888" cy="91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 :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We can conclude from the Logistics regression that the model is able to predict accurately around 74%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i.e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74% of the times the model is able to predict that is the consumer is getting converted or 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not.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181752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SVM CLASSIFIER EVALUATION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19295" y="7655245"/>
            <a:ext cx="1563188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SVM </a:t>
            </a:r>
            <a:r>
              <a:rPr lang="en-US" sz="2000" b="1" dirty="0" err="1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Classifer</a:t>
            </a: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We can conclude that from using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RandomaizedSearchCV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the model is able to predict accurately around 84%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i.e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84% of the times the model is able to predict that is the consumer is getting converted or not and the best parameter when using the SVC is '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rbf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endParaRPr lang="en-US" sz="2000" dirty="0" smtClean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20" y="2143856"/>
            <a:ext cx="164782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2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181752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 TREE EVALUATION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19295" y="7655245"/>
            <a:ext cx="1563188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We can conclude from the observation that criteria as entropy and with max depth of 200 we get the best result for Decision Tree with the accuracy of 87%</a:t>
            </a:r>
            <a:endParaRPr lang="en-US" sz="2000" dirty="0" smtClean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29" y="2063748"/>
            <a:ext cx="166020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181752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EVALUATION 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19295" y="7655245"/>
            <a:ext cx="1563188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We can conclude from the observation that criteria as entropy and with max depth of 200 we get the best result for Random forest with the accuracy of 95%</a:t>
            </a:r>
            <a:endParaRPr lang="en-US" sz="2000" dirty="0" smtClean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8" y="2002559"/>
            <a:ext cx="166211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181752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 BOOST EVALUATION 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19295" y="7655245"/>
            <a:ext cx="1563188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 Boost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We can conclude from the observation that the </a:t>
            </a:r>
            <a:r>
              <a:rPr lang="en-US" sz="2000" dirty="0" err="1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lossfunction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of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log_loss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, the no of tress of 350 and with the learning rate of 0.1 gives the best results for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with the accuracy of 96%</a:t>
            </a:r>
            <a:endParaRPr lang="en-US" sz="2000" dirty="0" smtClean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97" y="2190366"/>
            <a:ext cx="166020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2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-508487" y="264008"/>
            <a:ext cx="10658326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ACCURACY CHART</a:t>
            </a:r>
          </a:p>
          <a:p>
            <a:pPr algn="ctr">
              <a:lnSpc>
                <a:spcPts val="6019"/>
              </a:lnSpc>
            </a:pPr>
            <a:endParaRPr lang="en-US" sz="5016" b="1" dirty="0" smtClean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39524" y="984505"/>
            <a:ext cx="425077" cy="42507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731"/>
            <a:ext cx="8753326" cy="54346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1358846"/>
            <a:ext cx="8001000" cy="54455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85800" y="7530980"/>
            <a:ext cx="7786060" cy="86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16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SELECTION</a:t>
            </a:r>
            <a:endParaRPr lang="en-IN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39000" y="7476991"/>
            <a:ext cx="10668000" cy="91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 Boost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As per above visuals we can either select Random Forest or XG Boost for creation &amp; use of ML Model</a:t>
            </a:r>
            <a:endParaRPr lang="en-US" sz="2000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15468" y="176833"/>
            <a:ext cx="10658326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 WEB APP</a:t>
            </a:r>
          </a:p>
          <a:p>
            <a:pPr algn="ctr">
              <a:lnSpc>
                <a:spcPts val="6019"/>
              </a:lnSpc>
            </a:pPr>
            <a:endParaRPr lang="en-US" sz="5016" b="1" dirty="0" smtClean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39524" y="984505"/>
            <a:ext cx="425077" cy="42507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509" y="1197043"/>
            <a:ext cx="7882077" cy="8670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5586" y="8747725"/>
            <a:ext cx="742902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APP </a:t>
            </a:r>
            <a:r>
              <a:rPr lang="en-US" sz="2000" b="1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We can even make predictions on created model through stream lit web App</a:t>
            </a:r>
            <a:endParaRPr lang="en-US" sz="2000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76296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70586" y="1028700"/>
            <a:ext cx="223236" cy="2232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684564" y="5959748"/>
            <a:ext cx="345156" cy="3451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47410" y="2085975"/>
            <a:ext cx="13593180" cy="7357309"/>
          </a:xfrm>
          <a:custGeom>
            <a:avLst/>
            <a:gdLst/>
            <a:ahLst/>
            <a:cxnLst/>
            <a:rect l="l" t="t" r="r" b="b"/>
            <a:pathLst>
              <a:path w="13593180" h="7357309">
                <a:moveTo>
                  <a:pt x="0" y="0"/>
                </a:moveTo>
                <a:lnTo>
                  <a:pt x="13593180" y="0"/>
                </a:lnTo>
                <a:lnTo>
                  <a:pt x="13593180" y="7357309"/>
                </a:lnTo>
                <a:lnTo>
                  <a:pt x="0" y="7357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028700"/>
            <a:ext cx="103251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  <a:endParaRPr lang="en-US" sz="698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20764" y="1736979"/>
            <a:ext cx="223236" cy="2232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6122" y="7826176"/>
            <a:ext cx="345156" cy="3451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032382" y="1410190"/>
            <a:ext cx="7380425" cy="7466620"/>
          </a:xfrm>
          <a:custGeom>
            <a:avLst/>
            <a:gdLst/>
            <a:ahLst/>
            <a:cxnLst/>
            <a:rect l="l" t="t" r="r" b="b"/>
            <a:pathLst>
              <a:path w="7380425" h="7466620">
                <a:moveTo>
                  <a:pt x="0" y="0"/>
                </a:moveTo>
                <a:lnTo>
                  <a:pt x="7380425" y="0"/>
                </a:lnTo>
                <a:lnTo>
                  <a:pt x="7380425" y="7466620"/>
                </a:lnTo>
                <a:lnTo>
                  <a:pt x="0" y="746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43355" y="1736979"/>
            <a:ext cx="5459261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5178" y="3287054"/>
            <a:ext cx="7263304" cy="436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3400"/>
              </a:lnSpc>
              <a:buFont typeface="Arial"/>
              <a:buChar char="•"/>
            </a:pP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Model Success: </a:t>
            </a:r>
            <a:r>
              <a:rPr lang="en-US" sz="2000" b="1" spc="130" dirty="0" smtClean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XG Boost model </a:t>
            </a: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achieved </a:t>
            </a:r>
            <a:r>
              <a:rPr lang="en-US" sz="2000" b="1" spc="130" dirty="0" smtClean="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96%</a:t>
            </a:r>
            <a:r>
              <a:rPr lang="en-US" sz="2000" b="1" spc="130" dirty="0" smtClean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accuracy, effectively predicting customer conversions for digital marketing campaigns.</a:t>
            </a:r>
          </a:p>
          <a:p>
            <a:pPr marL="431802" lvl="1" indent="-215901" algn="l">
              <a:lnSpc>
                <a:spcPts val="3400"/>
              </a:lnSpc>
              <a:buFont typeface="Arial"/>
              <a:buChar char="•"/>
            </a:pP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Key Drivers: Identified </a:t>
            </a:r>
            <a:r>
              <a:rPr lang="en-US" sz="2000" b="1" spc="130" dirty="0" err="1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EmailClicks</a:t>
            </a:r>
            <a:r>
              <a:rPr lang="en-US" sz="2000" b="1" spc="130" dirty="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and </a:t>
            </a:r>
            <a:r>
              <a:rPr lang="en-US" sz="2000" b="1" spc="130" dirty="0" err="1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TimeOnSite</a:t>
            </a:r>
            <a:r>
              <a:rPr lang="en-US" sz="2000" b="1" spc="130" dirty="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as top predictors, guiding targeted strategies for higher conversions.</a:t>
            </a:r>
          </a:p>
          <a:p>
            <a:pPr marL="431802" lvl="1" indent="-215901" algn="l">
              <a:lnSpc>
                <a:spcPts val="3400"/>
              </a:lnSpc>
              <a:buFont typeface="Arial"/>
              <a:buChar char="•"/>
            </a:pP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Impact: Enhances targeting, boosts conversion rates, and maximizes ROAS through data-driven campaign optimization.</a:t>
            </a:r>
          </a:p>
          <a:p>
            <a:pPr algn="l">
              <a:lnSpc>
                <a:spcPts val="3400"/>
              </a:lnSpc>
            </a:pPr>
            <a:endParaRPr lang="en-US" sz="2000" b="1" spc="130" dirty="0">
              <a:solidFill>
                <a:srgbClr val="4EA46A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223236" cy="223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84564" y="8712272"/>
            <a:ext cx="1092056" cy="109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3097702"/>
            <a:ext cx="7245058" cy="4485294"/>
          </a:xfrm>
          <a:custGeom>
            <a:avLst/>
            <a:gdLst/>
            <a:ahLst/>
            <a:cxnLst/>
            <a:rect l="l" t="t" r="r" b="b"/>
            <a:pathLst>
              <a:path w="7245058" h="4485294">
                <a:moveTo>
                  <a:pt x="0" y="0"/>
                </a:moveTo>
                <a:lnTo>
                  <a:pt x="7245058" y="0"/>
                </a:lnTo>
                <a:lnTo>
                  <a:pt x="7245058" y="4485294"/>
                </a:lnTo>
                <a:lnTo>
                  <a:pt x="0" y="4485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197" b="-107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48128" y="5633629"/>
            <a:ext cx="6681850" cy="3624671"/>
          </a:xfrm>
          <a:custGeom>
            <a:avLst/>
            <a:gdLst/>
            <a:ahLst/>
            <a:cxnLst/>
            <a:rect l="l" t="t" r="r" b="b"/>
            <a:pathLst>
              <a:path w="6681850" h="3624671">
                <a:moveTo>
                  <a:pt x="0" y="0"/>
                </a:moveTo>
                <a:lnTo>
                  <a:pt x="6681850" y="0"/>
                </a:lnTo>
                <a:lnTo>
                  <a:pt x="6681850" y="3624671"/>
                </a:lnTo>
                <a:lnTo>
                  <a:pt x="0" y="3624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480" b="-61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035194" y="1028700"/>
            <a:ext cx="1119539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77200" y="2129343"/>
            <a:ext cx="8191021" cy="330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550"/>
              </a:lnSpc>
              <a:spcBef>
                <a:spcPct val="0"/>
              </a:spcBef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objective of this project is to develop a predictive machine learning model capable of determining whether a customer engaged in a digital marketing campaign will lead to a conversion—such as a purchase, signup, or other desired action. The dataset includes customer demographics, campaign performance metrics (e.g., Ad Spend, Click-Through Rate), and user behavior data (e.g., Website Visits, Time on Site). By accurately predicting conversion likelihood, model empowers marketing teams to allocate budgets more efficiently, target high-potential customers, and ultimately enhance the 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Return on Investment (ROI)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 of their digital marketing initiatives.</a:t>
            </a:r>
            <a:endParaRPr lang="en-US" u="none" strike="noStrike" dirty="0">
              <a:solidFill>
                <a:schemeClr val="bg1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9242" y="1028700"/>
            <a:ext cx="11072758" cy="979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5000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DESCRIPTION</a:t>
            </a:r>
            <a:endParaRPr lang="en-US" sz="50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482712" y="9791297"/>
            <a:ext cx="283334" cy="2833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00333" y="9301438"/>
            <a:ext cx="1971124" cy="19711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71093" y="1449026"/>
            <a:ext cx="223236" cy="223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564627"/>
            <a:ext cx="8949287" cy="2891127"/>
            <a:chOff x="0" y="0"/>
            <a:chExt cx="812800" cy="2625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62580"/>
            </a:xfrm>
            <a:custGeom>
              <a:avLst/>
              <a:gdLst/>
              <a:ahLst/>
              <a:cxnLst/>
              <a:rect l="l" t="t" r="r" b="b"/>
              <a:pathLst>
                <a:path w="812800" h="262580">
                  <a:moveTo>
                    <a:pt x="0" y="0"/>
                  </a:moveTo>
                  <a:lnTo>
                    <a:pt x="812800" y="0"/>
                  </a:lnTo>
                  <a:lnTo>
                    <a:pt x="812800" y="262580"/>
                  </a:lnTo>
                  <a:lnTo>
                    <a:pt x="0" y="262580"/>
                  </a:lnTo>
                  <a:close/>
                </a:path>
              </a:pathLst>
            </a:custGeom>
            <a:blipFill>
              <a:blip r:embed="rId2"/>
              <a:stretch>
                <a:fillRect r="-88646"/>
              </a:stretch>
            </a:blipFill>
            <a:ln w="47625" cap="sq">
              <a:gradFill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2620" y="2416843"/>
            <a:ext cx="8460323" cy="330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r>
              <a:rPr lang="en-US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b="1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S</a:t>
            </a:r>
            <a:r>
              <a:rPr lang="en-US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ource:</a:t>
            </a:r>
            <a:r>
              <a:rPr lang="en-US" b="1" u="none" strike="noStrike" dirty="0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The dataset,  contains customer data for predicting conversions in digital marketing campaigns.</a:t>
            </a: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endParaRPr lang="en-US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Categories:</a:t>
            </a:r>
            <a:r>
              <a:rPr lang="en-US" b="1" u="none" strike="noStrike" dirty="0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Includes demographics (e.g., Age, Gender, Income) and engagement metrics (e.g., </a:t>
            </a:r>
            <a:r>
              <a:rPr lang="en-US" u="none" strike="noStrike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WebsiteVisits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u="none" strike="noStrike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EmailClicks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) to capture customer behavior.</a:t>
            </a: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endParaRPr lang="en-US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Variable:</a:t>
            </a:r>
            <a:r>
              <a:rPr lang="en-US" b="1" u="none" strike="noStrike" dirty="0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The target, Conversion, is binary (0 = No Conversion, 1 = Converted), indicating whether a customer converted after a campaign.</a:t>
            </a: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endParaRPr lang="en-US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3494088" y="14017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176" tIns="165854196" rIns="0" bIns="2211389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smtClean="0">
                <a:ln>
                  <a:noFill/>
                </a:ln>
                <a:solidFill>
                  <a:srgbClr val="4169E1"/>
                </a:solidFill>
                <a:effectLst/>
                <a:latin typeface="system-ui"/>
              </a:rPr>
              <a:t>Dataset Description:</a:t>
            </a:r>
            <a:endParaRPr kumimoji="0" lang="en-US" alt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445" y="2064440"/>
            <a:ext cx="7613074" cy="73208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2072" y="500062"/>
            <a:ext cx="898385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961431" y="8092090"/>
            <a:ext cx="283334" cy="2833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44265" y="8972476"/>
            <a:ext cx="1971124" cy="19711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5447" y="9734801"/>
            <a:ext cx="223236" cy="223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621" y="1713344"/>
            <a:ext cx="18018758" cy="7865450"/>
          </a:xfrm>
          <a:custGeom>
            <a:avLst/>
            <a:gdLst/>
            <a:ahLst/>
            <a:cxnLst/>
            <a:rect l="l" t="t" r="r" b="b"/>
            <a:pathLst>
              <a:path w="18018758" h="7865450">
                <a:moveTo>
                  <a:pt x="0" y="0"/>
                </a:moveTo>
                <a:lnTo>
                  <a:pt x="18018758" y="0"/>
                </a:lnTo>
                <a:lnTo>
                  <a:pt x="18018758" y="7865450"/>
                </a:lnTo>
                <a:lnTo>
                  <a:pt x="0" y="786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5" t="-26813" r="-2974" b="-122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62760"/>
            <a:ext cx="243672" cy="24367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5628" y="1407954"/>
            <a:ext cx="243672" cy="2436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2372" y="1028700"/>
            <a:ext cx="408184" cy="40818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07445" y="1073894"/>
            <a:ext cx="408184" cy="4081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738627" y="8934113"/>
            <a:ext cx="1971124" cy="1971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29482" y="1028700"/>
            <a:ext cx="1322903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7"/>
              </a:lnSpc>
            </a:pPr>
            <a:r>
              <a:rPr lang="en-US" sz="47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 DATA ANALYSIS (EDA)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72372" y="2405412"/>
            <a:ext cx="4865968" cy="2966688"/>
            <a:chOff x="0" y="0"/>
            <a:chExt cx="6487957" cy="298961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487957" cy="2989614"/>
              <a:chOff x="0" y="0"/>
              <a:chExt cx="1281572" cy="59054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81572" cy="590541"/>
              </a:xfrm>
              <a:custGeom>
                <a:avLst/>
                <a:gdLst/>
                <a:ahLst/>
                <a:cxnLst/>
                <a:rect l="l" t="t" r="r" b="b"/>
                <a:pathLst>
                  <a:path w="1281572" h="590541">
                    <a:moveTo>
                      <a:pt x="31821" y="0"/>
                    </a:moveTo>
                    <a:lnTo>
                      <a:pt x="1249751" y="0"/>
                    </a:lnTo>
                    <a:cubicBezTo>
                      <a:pt x="1258191" y="0"/>
                      <a:pt x="1266284" y="3353"/>
                      <a:pt x="1272252" y="9320"/>
                    </a:cubicBezTo>
                    <a:cubicBezTo>
                      <a:pt x="1278219" y="15288"/>
                      <a:pt x="1281572" y="23381"/>
                      <a:pt x="1281572" y="31821"/>
                    </a:cubicBezTo>
                    <a:lnTo>
                      <a:pt x="1281572" y="558720"/>
                    </a:lnTo>
                    <a:cubicBezTo>
                      <a:pt x="1281572" y="567160"/>
                      <a:pt x="1278219" y="575253"/>
                      <a:pt x="1272252" y="581221"/>
                    </a:cubicBezTo>
                    <a:cubicBezTo>
                      <a:pt x="1266284" y="587188"/>
                      <a:pt x="1258191" y="590541"/>
                      <a:pt x="1249751" y="590541"/>
                    </a:cubicBezTo>
                    <a:lnTo>
                      <a:pt x="31821" y="590541"/>
                    </a:lnTo>
                    <a:cubicBezTo>
                      <a:pt x="23381" y="590541"/>
                      <a:pt x="15288" y="587188"/>
                      <a:pt x="9320" y="581221"/>
                    </a:cubicBezTo>
                    <a:cubicBezTo>
                      <a:pt x="3353" y="575253"/>
                      <a:pt x="0" y="567160"/>
                      <a:pt x="0" y="558720"/>
                    </a:cubicBezTo>
                    <a:lnTo>
                      <a:pt x="0" y="31821"/>
                    </a:lnTo>
                    <a:cubicBezTo>
                      <a:pt x="0" y="23381"/>
                      <a:pt x="3353" y="15288"/>
                      <a:pt x="9320" y="9320"/>
                    </a:cubicBezTo>
                    <a:cubicBezTo>
                      <a:pt x="15288" y="3353"/>
                      <a:pt x="23381" y="0"/>
                      <a:pt x="3182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281572" cy="6191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20244" y="217068"/>
              <a:ext cx="6247470" cy="1899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0"/>
                </a:lnSpc>
              </a:pPr>
              <a:r>
                <a:rPr lang="en-US" sz="2300" b="1" spc="149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CUSTOMER DEMOGRAPHICS</a:t>
              </a:r>
            </a:p>
            <a:p>
              <a:pPr marL="345444" lvl="1" indent="-172722" algn="l">
                <a:lnSpc>
                  <a:spcPts val="2720"/>
                </a:lnSpc>
                <a:buFont typeface="Arial"/>
                <a:buChar char="•"/>
              </a:pPr>
              <a:r>
                <a:rPr lang="en-US" sz="1600" b="1" spc="104" dirty="0" smtClean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Gender wise Distribution for Campaign Channels &amp; Campaign type</a:t>
              </a:r>
              <a:endParaRPr lang="en-US" sz="1600" b="1" spc="10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pPr marL="345444" lvl="1" indent="-172722" algn="l">
                <a:lnSpc>
                  <a:spcPts val="2720"/>
                </a:lnSpc>
                <a:buFont typeface="Arial"/>
                <a:buChar char="•"/>
              </a:pPr>
              <a:r>
                <a:rPr lang="en-US" sz="1600" b="1" spc="104" dirty="0" smtClean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Converted vs Not Converted</a:t>
              </a:r>
              <a:endParaRPr lang="en-US" sz="1600" b="1" spc="10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148484" y="2405412"/>
            <a:ext cx="4865968" cy="3359856"/>
            <a:chOff x="0" y="0"/>
            <a:chExt cx="6487957" cy="447980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487957" cy="4479808"/>
              <a:chOff x="0" y="0"/>
              <a:chExt cx="1281572" cy="8849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81572" cy="884900"/>
              </a:xfrm>
              <a:custGeom>
                <a:avLst/>
                <a:gdLst/>
                <a:ahLst/>
                <a:cxnLst/>
                <a:rect l="l" t="t" r="r" b="b"/>
                <a:pathLst>
                  <a:path w="1281572" h="884900">
                    <a:moveTo>
                      <a:pt x="31821" y="0"/>
                    </a:moveTo>
                    <a:lnTo>
                      <a:pt x="1249751" y="0"/>
                    </a:lnTo>
                    <a:cubicBezTo>
                      <a:pt x="1258191" y="0"/>
                      <a:pt x="1266284" y="3353"/>
                      <a:pt x="1272252" y="9320"/>
                    </a:cubicBezTo>
                    <a:cubicBezTo>
                      <a:pt x="1278219" y="15288"/>
                      <a:pt x="1281572" y="23381"/>
                      <a:pt x="1281572" y="31821"/>
                    </a:cubicBezTo>
                    <a:lnTo>
                      <a:pt x="1281572" y="853080"/>
                    </a:lnTo>
                    <a:cubicBezTo>
                      <a:pt x="1281572" y="861519"/>
                      <a:pt x="1278219" y="869613"/>
                      <a:pt x="1272252" y="875580"/>
                    </a:cubicBezTo>
                    <a:cubicBezTo>
                      <a:pt x="1266284" y="881548"/>
                      <a:pt x="1258191" y="884900"/>
                      <a:pt x="1249751" y="884900"/>
                    </a:cubicBezTo>
                    <a:lnTo>
                      <a:pt x="31821" y="884900"/>
                    </a:lnTo>
                    <a:cubicBezTo>
                      <a:pt x="23381" y="884900"/>
                      <a:pt x="15288" y="881548"/>
                      <a:pt x="9320" y="875580"/>
                    </a:cubicBezTo>
                    <a:cubicBezTo>
                      <a:pt x="3353" y="869613"/>
                      <a:pt x="0" y="861519"/>
                      <a:pt x="0" y="853080"/>
                    </a:cubicBezTo>
                    <a:lnTo>
                      <a:pt x="0" y="31821"/>
                    </a:lnTo>
                    <a:cubicBezTo>
                      <a:pt x="0" y="23381"/>
                      <a:pt x="3353" y="15288"/>
                      <a:pt x="9320" y="9320"/>
                    </a:cubicBezTo>
                    <a:cubicBezTo>
                      <a:pt x="15288" y="3353"/>
                      <a:pt x="23381" y="0"/>
                      <a:pt x="3182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281572" cy="913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00690" y="150523"/>
              <a:ext cx="6286578" cy="4077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0"/>
                </a:lnSpc>
              </a:pPr>
              <a:r>
                <a:rPr lang="en-US" sz="2300" b="1" spc="14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CAMPAGIN EFFECTIVENESS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Campaign Channel and Type Distribution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Ad. Spend and Click Through Rate Distribution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Click through Rate vs. Conversion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Campaign Type and Channel vs. Conversion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Ad. Spend vs. Conversion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11016" y="2405412"/>
            <a:ext cx="4865968" cy="2712156"/>
            <a:chOff x="0" y="0"/>
            <a:chExt cx="6487957" cy="361620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6487957" cy="3616208"/>
              <a:chOff x="0" y="0"/>
              <a:chExt cx="1281572" cy="71431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281572" cy="714313"/>
              </a:xfrm>
              <a:custGeom>
                <a:avLst/>
                <a:gdLst/>
                <a:ahLst/>
                <a:cxnLst/>
                <a:rect l="l" t="t" r="r" b="b"/>
                <a:pathLst>
                  <a:path w="1281572" h="714313">
                    <a:moveTo>
                      <a:pt x="31821" y="0"/>
                    </a:moveTo>
                    <a:lnTo>
                      <a:pt x="1249751" y="0"/>
                    </a:lnTo>
                    <a:cubicBezTo>
                      <a:pt x="1258191" y="0"/>
                      <a:pt x="1266284" y="3353"/>
                      <a:pt x="1272252" y="9320"/>
                    </a:cubicBezTo>
                    <a:cubicBezTo>
                      <a:pt x="1278219" y="15288"/>
                      <a:pt x="1281572" y="23381"/>
                      <a:pt x="1281572" y="31821"/>
                    </a:cubicBezTo>
                    <a:lnTo>
                      <a:pt x="1281572" y="682492"/>
                    </a:lnTo>
                    <a:cubicBezTo>
                      <a:pt x="1281572" y="690931"/>
                      <a:pt x="1278219" y="699025"/>
                      <a:pt x="1272252" y="704993"/>
                    </a:cubicBezTo>
                    <a:cubicBezTo>
                      <a:pt x="1266284" y="710960"/>
                      <a:pt x="1258191" y="714313"/>
                      <a:pt x="1249751" y="714313"/>
                    </a:cubicBezTo>
                    <a:lnTo>
                      <a:pt x="31821" y="714313"/>
                    </a:lnTo>
                    <a:cubicBezTo>
                      <a:pt x="23381" y="714313"/>
                      <a:pt x="15288" y="710960"/>
                      <a:pt x="9320" y="704993"/>
                    </a:cubicBezTo>
                    <a:cubicBezTo>
                      <a:pt x="3353" y="699025"/>
                      <a:pt x="0" y="690931"/>
                      <a:pt x="0" y="682492"/>
                    </a:cubicBezTo>
                    <a:lnTo>
                      <a:pt x="0" y="31821"/>
                    </a:lnTo>
                    <a:cubicBezTo>
                      <a:pt x="0" y="23381"/>
                      <a:pt x="3353" y="15288"/>
                      <a:pt x="9320" y="9320"/>
                    </a:cubicBezTo>
                    <a:cubicBezTo>
                      <a:pt x="15288" y="3353"/>
                      <a:pt x="23381" y="0"/>
                      <a:pt x="3182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281572" cy="7428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00690" y="150523"/>
              <a:ext cx="6286578" cy="3214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0"/>
                </a:lnSpc>
              </a:pPr>
              <a:r>
                <a:rPr lang="en-US" sz="2300" b="1" spc="14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CUSTOMER ENGAMENT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Engagement Distribution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Website visit and Page per visit vs Campaign Type and Channel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Avg. Time on Site and Avg. loyalty point vs. Conversion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Percent of Returning Visitor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37" y="5954213"/>
            <a:ext cx="4640664" cy="33352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446" y="5846954"/>
            <a:ext cx="4850022" cy="34535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2052" y="6204576"/>
            <a:ext cx="4763213" cy="26927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1028700"/>
            <a:ext cx="1655571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 DATA ANALYSIS INSIGHTS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96600" y="3543300"/>
            <a:ext cx="6781800" cy="6104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 smtClean="0">
              <a:solidFill>
                <a:srgbClr val="4EA46A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u="none" strike="noStrike" dirty="0" smtClean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•Campaign Effectiveness:</a:t>
            </a:r>
            <a:r>
              <a:rPr lang="en-US" sz="2000" u="none" strike="noStrike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Accordingly, we can see for each campaign type female shows high conversions rate</a:t>
            </a:r>
          </a:p>
          <a:p>
            <a:pPr>
              <a:lnSpc>
                <a:spcPts val="34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•Channel Effectiveness: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Similarly, we can see for each channel type female conversions leads to male counterparts</a:t>
            </a:r>
          </a:p>
          <a:p>
            <a:pPr>
              <a:lnSpc>
                <a:spcPts val="34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•Income distribution: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There are no outliers in income distribution for each gender type.</a:t>
            </a:r>
          </a:p>
          <a:p>
            <a:pPr>
              <a:lnSpc>
                <a:spcPts val="34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•Age by Conversion Status: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</a:rPr>
              <a:t>The 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</a:rPr>
              <a:t>histogram shows the frequency of different ages, while the KDE line provides a smoothed estimate of the age distribution for each conversion status.</a:t>
            </a:r>
            <a:endParaRPr lang="en-US" sz="2000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 smtClean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3728" y="1409700"/>
            <a:ext cx="223236" cy="2232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8" y="3543300"/>
            <a:ext cx="10557632" cy="32331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8" y="6805849"/>
            <a:ext cx="5215309" cy="33009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879" y="6805849"/>
            <a:ext cx="5293121" cy="33009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2151" y="1089340"/>
            <a:ext cx="283334" cy="2833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37860" y="1028700"/>
            <a:ext cx="223236" cy="2232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02271" y="1746479"/>
            <a:ext cx="632082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sz="50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CORRELATION HEATMAP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5485" y="3510777"/>
            <a:ext cx="6694400" cy="426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onversion Drivers: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Conversion correlates most with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TimeOnSite</a:t>
            </a:r>
            <a:r>
              <a:rPr lang="en-US" sz="2000" u="none" strike="noStrike" dirty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(0.13),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AdSpend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(0.12),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ClickThroughRate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(0.12), and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PreviousPurchases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(0.11), showing these features drive conversions.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Weak Correlations:</a:t>
            </a:r>
            <a:r>
              <a:rPr lang="en-US" sz="2000" u="none" strike="noStrike" dirty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u="none" strike="noStrike" dirty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u="none" strike="noStrike" dirty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Income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LoyaltyPoints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show low correlations with Conversion (0.00-0.01), suggesting limited direct impact.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75" y="2247900"/>
            <a:ext cx="10023806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04038" y="495300"/>
            <a:ext cx="223236" cy="2232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70568" y="5028591"/>
            <a:ext cx="434864" cy="4348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20509" y="9301438"/>
            <a:ext cx="1971124" cy="1971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34684" y="5710849"/>
            <a:ext cx="11301259" cy="3547451"/>
            <a:chOff x="0" y="0"/>
            <a:chExt cx="1750861" cy="5495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0861" cy="549593"/>
            </a:xfrm>
            <a:custGeom>
              <a:avLst/>
              <a:gdLst/>
              <a:ahLst/>
              <a:cxnLst/>
              <a:rect l="l" t="t" r="r" b="b"/>
              <a:pathLst>
                <a:path w="1750861" h="549593">
                  <a:moveTo>
                    <a:pt x="15756" y="0"/>
                  </a:moveTo>
                  <a:lnTo>
                    <a:pt x="1735105" y="0"/>
                  </a:lnTo>
                  <a:cubicBezTo>
                    <a:pt x="1743807" y="0"/>
                    <a:pt x="1750861" y="7054"/>
                    <a:pt x="1750861" y="15756"/>
                  </a:cubicBezTo>
                  <a:lnTo>
                    <a:pt x="1750861" y="533837"/>
                  </a:lnTo>
                  <a:cubicBezTo>
                    <a:pt x="1750861" y="542539"/>
                    <a:pt x="1743807" y="549593"/>
                    <a:pt x="1735105" y="549593"/>
                  </a:cubicBezTo>
                  <a:lnTo>
                    <a:pt x="15756" y="549593"/>
                  </a:lnTo>
                  <a:cubicBezTo>
                    <a:pt x="7054" y="549593"/>
                    <a:pt x="0" y="542539"/>
                    <a:pt x="0" y="533837"/>
                  </a:cubicBezTo>
                  <a:lnTo>
                    <a:pt x="0" y="15756"/>
                  </a:lnTo>
                  <a:cubicBezTo>
                    <a:pt x="0" y="7054"/>
                    <a:pt x="7054" y="0"/>
                    <a:pt x="15756" y="0"/>
                  </a:cubicBezTo>
                  <a:close/>
                </a:path>
              </a:pathLst>
            </a:custGeom>
            <a:blipFill>
              <a:blip r:embed="rId2"/>
              <a:stretch>
                <a:fillRect t="-6301" b="-474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90036" y="1028700"/>
            <a:ext cx="8283660" cy="21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353175"/>
            <a:ext cx="11891176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90"/>
              </a:lnSpc>
            </a:pPr>
            <a:r>
              <a:rPr lang="en-US" sz="1700" b="1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</a:t>
            </a:r>
            <a:r>
              <a:rPr lang="en-US" sz="17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 Cleaning: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Dropped </a:t>
            </a:r>
            <a:r>
              <a:rPr lang="en-US" sz="1700" u="none" strike="noStrike" dirty="0" err="1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CustomerID</a:t>
            </a:r>
            <a:r>
              <a:rPr lang="en-US" sz="1700" dirty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700" dirty="0" err="1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AdvertisingPlatform</a:t>
            </a:r>
            <a:r>
              <a:rPr lang="en-US" sz="1700" dirty="0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700" dirty="0" err="1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AdvertisingPlatform</a:t>
            </a:r>
            <a:r>
              <a:rPr lang="en-US" sz="1700" dirty="0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 focus on relevant conversion drivers.</a:t>
            </a:r>
          </a:p>
          <a:p>
            <a:pPr algn="l">
              <a:lnSpc>
                <a:spcPts val="2890"/>
              </a:lnSpc>
            </a:pPr>
            <a:r>
              <a:rPr lang="en-US" sz="17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 Transformation: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u="none" strike="noStrike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Encoded </a:t>
            </a:r>
            <a:r>
              <a:rPr lang="en-US" sz="1700" u="none" strike="noStrike" dirty="0" err="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categoricals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(e.g., Gender), and scaled features with </a:t>
            </a:r>
            <a:r>
              <a:rPr lang="en-US" sz="1700" u="none" strike="noStrike" dirty="0" err="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StandardScaler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2890"/>
              </a:lnSpc>
            </a:pPr>
            <a:r>
              <a:rPr lang="en-US" sz="17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 Balancing: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Used </a:t>
            </a:r>
            <a:r>
              <a:rPr lang="en-US" sz="1700" u="none" strike="noStrike" dirty="0" err="1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SMOTETomek</a:t>
            </a:r>
            <a:r>
              <a:rPr lang="en-US" sz="1700" u="none" strike="noStrike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 balance Conversion, improving model performance on minority classes.</a:t>
            </a:r>
          </a:p>
          <a:p>
            <a:pPr marL="0" lvl="0" indent="0" algn="l">
              <a:lnSpc>
                <a:spcPts val="2890"/>
              </a:lnSpc>
              <a:spcBef>
                <a:spcPct val="0"/>
              </a:spcBef>
            </a:pPr>
            <a:endParaRPr lang="en-US" sz="17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49855" y="3238855"/>
            <a:ext cx="2290734" cy="3084909"/>
            <a:chOff x="0" y="-38100"/>
            <a:chExt cx="3054312" cy="4113211"/>
          </a:xfrm>
        </p:grpSpPr>
        <p:sp>
          <p:nvSpPr>
            <p:cNvPr id="17" name="Freeform 17"/>
            <p:cNvSpPr/>
            <p:nvPr/>
          </p:nvSpPr>
          <p:spPr>
            <a:xfrm>
              <a:off x="142312" y="495300"/>
              <a:ext cx="2588170" cy="1422328"/>
            </a:xfrm>
            <a:custGeom>
              <a:avLst/>
              <a:gdLst/>
              <a:ahLst/>
              <a:cxnLst/>
              <a:rect l="l" t="t" r="r" b="b"/>
              <a:pathLst>
                <a:path w="2588170" h="1422328">
                  <a:moveTo>
                    <a:pt x="0" y="0"/>
                  </a:moveTo>
                  <a:lnTo>
                    <a:pt x="2588170" y="0"/>
                  </a:lnTo>
                  <a:lnTo>
                    <a:pt x="2588170" y="1422327"/>
                  </a:lnTo>
                  <a:lnTo>
                    <a:pt x="0" y="1422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2312" y="2602392"/>
              <a:ext cx="2565382" cy="1472719"/>
            </a:xfrm>
            <a:custGeom>
              <a:avLst/>
              <a:gdLst/>
              <a:ahLst/>
              <a:cxnLst/>
              <a:rect l="l" t="t" r="r" b="b"/>
              <a:pathLst>
                <a:path w="2565382" h="1472719">
                  <a:moveTo>
                    <a:pt x="0" y="0"/>
                  </a:moveTo>
                  <a:lnTo>
                    <a:pt x="2565382" y="0"/>
                  </a:lnTo>
                  <a:lnTo>
                    <a:pt x="2565382" y="1472719"/>
                  </a:lnTo>
                  <a:lnTo>
                    <a:pt x="0" y="1472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69510"/>
              <a:ext cx="3054312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AFTER </a:t>
              </a:r>
              <a:r>
                <a:rPr lang="en-US" sz="1500" dirty="0" smtClean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SMOTE</a:t>
              </a:r>
              <a:endParaRPr lang="en-US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054312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BEFORE </a:t>
              </a:r>
              <a:r>
                <a:rPr lang="en-US" sz="1500" dirty="0" err="1" smtClean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SMOTETomek</a:t>
              </a:r>
              <a:endParaRPr lang="en-US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5649" y="8797009"/>
            <a:ext cx="283334" cy="2833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55893" y="1544562"/>
            <a:ext cx="223236" cy="2232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02014" y="1259345"/>
            <a:ext cx="8241986" cy="7768309"/>
          </a:xfrm>
          <a:custGeom>
            <a:avLst/>
            <a:gdLst/>
            <a:ahLst/>
            <a:cxnLst/>
            <a:rect l="l" t="t" r="r" b="b"/>
            <a:pathLst>
              <a:path w="8241986" h="7768309">
                <a:moveTo>
                  <a:pt x="0" y="0"/>
                </a:moveTo>
                <a:lnTo>
                  <a:pt x="8241986" y="0"/>
                </a:lnTo>
                <a:lnTo>
                  <a:pt x="8241986" y="7768310"/>
                </a:lnTo>
                <a:lnTo>
                  <a:pt x="0" y="776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275443" y="1124237"/>
            <a:ext cx="8983857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BULDING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4260" y="2540000"/>
            <a:ext cx="7571632" cy="479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odel Training:  </a:t>
            </a:r>
            <a:r>
              <a:rPr lang="en-US" sz="2000" u="none" strike="noStrike" dirty="0">
                <a:solidFill>
                  <a:srgbClr val="E9E9E9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Trained base models including Logistic Regression, Decision Tree, Random Forest, SVC, </a:t>
            </a:r>
            <a:r>
              <a:rPr lang="en-US" sz="2000" u="none" strike="noStrike" dirty="0" err="1" smtClean="0">
                <a:solidFill>
                  <a:srgbClr val="E9E9E9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r>
              <a:rPr lang="en-US" sz="2000" u="none" strike="noStrike" dirty="0" smtClean="0">
                <a:solidFill>
                  <a:srgbClr val="E9E9E9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on </a:t>
            </a:r>
            <a:r>
              <a:rPr lang="en-US" sz="2000" u="none" strike="noStrike" dirty="0">
                <a:solidFill>
                  <a:srgbClr val="E9E9E9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the preprocessed dataset to establish initial performance.</a:t>
            </a:r>
          </a:p>
          <a:p>
            <a:pPr marL="431801" lvl="1" indent="-215900" algn="l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 err="1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Hyperparameter</a:t>
            </a: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Tuning: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Used </a:t>
            </a:r>
            <a:r>
              <a:rPr lang="en-US" sz="2000" u="none" strike="noStrike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GridSearchCV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to optimize Random Forest, selecting </a:t>
            </a:r>
            <a:r>
              <a:rPr lang="en-US" sz="2000" u="none" strike="noStrike" dirty="0" err="1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n_estimators</a:t>
            </a:r>
            <a:r>
              <a:rPr lang="en-US" sz="2000" u="none" strike="noStrike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=250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000" u="none" strike="noStrike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criterion=entropy</a:t>
            </a: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Importance: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Identified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EmailClicks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00" u="none" strike="noStrike" dirty="0" err="1" smtClean="0">
                <a:solidFill>
                  <a:srgbClr val="C1FF72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TimeOnSite</a:t>
            </a:r>
            <a:r>
              <a:rPr lang="en-US" sz="2000" u="none" strike="noStrike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PreviousPurchases</a:t>
            </a:r>
            <a:r>
              <a:rPr lang="en-US" sz="2000" u="none" strike="noStrike" dirty="0">
                <a:solidFill>
                  <a:srgbClr val="C1FF72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as top predictors, guiding campaign focus on engaged customers.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869</Words>
  <Application>Microsoft Office PowerPoint</Application>
  <PresentationFormat>Custom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Montserrat</vt:lpstr>
      <vt:lpstr>Montserrat Bold</vt:lpstr>
      <vt:lpstr>Open Sans Bold</vt:lpstr>
      <vt:lpstr>Calibri</vt:lpstr>
      <vt:lpstr>Arial</vt:lpstr>
      <vt:lpstr>Open Sans</vt:lpstr>
      <vt:lpstr>Poppins Bold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Campaign Conversion Prediction</dc:title>
  <cp:lastModifiedBy>Navid Shaikh</cp:lastModifiedBy>
  <cp:revision>44</cp:revision>
  <dcterms:created xsi:type="dcterms:W3CDTF">2006-08-16T00:00:00Z</dcterms:created>
  <dcterms:modified xsi:type="dcterms:W3CDTF">2025-10-12T17:46:20Z</dcterms:modified>
  <dc:identifier>DAGiXcBsL48</dc:identifier>
</cp:coreProperties>
</file>